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FF66FF"/>
    <a:srgbClr val="00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9645" autoAdjust="0"/>
  </p:normalViewPr>
  <p:slideViewPr>
    <p:cSldViewPr>
      <p:cViewPr>
        <p:scale>
          <a:sx n="75" d="100"/>
          <a:sy n="75" d="100"/>
        </p:scale>
        <p:origin x="-2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Image" r:id="rId15" imgW="7377778" imgH="1219048" progId="">
                  <p:embed/>
                </p:oleObj>
              </mc:Choice>
              <mc:Fallback>
                <p:oleObj name="Image" r:id="rId15" imgW="7377778" imgH="1219048" progId="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905" b="12500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5BCD8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DDDDDD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BÁO CÁO TỔNG KẾT THI ĐUA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FF0000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FF0000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143000" y="3352800"/>
            <a:ext cx="2286000" cy="2667000"/>
            <a:chOff x="1143000" y="3352800"/>
            <a:chExt cx="2286000" cy="2667000"/>
          </a:xfrm>
        </p:grpSpPr>
        <p:sp>
          <p:nvSpPr>
            <p:cNvPr id="71685" name="AutoShape 5"/>
            <p:cNvSpPr>
              <a:spLocks noChangeArrowheads="1"/>
            </p:cNvSpPr>
            <p:nvPr/>
          </p:nvSpPr>
          <p:spPr bwMode="auto">
            <a:xfrm>
              <a:off x="11430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86" name="Text Box 6"/>
            <p:cNvSpPr txBox="1">
              <a:spLocks noChangeArrowheads="1"/>
            </p:cNvSpPr>
            <p:nvPr/>
          </p:nvSpPr>
          <p:spPr bwMode="auto">
            <a:xfrm>
              <a:off x="1238250" y="3552824"/>
              <a:ext cx="203835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1. </a:t>
              </a:r>
              <a:r>
                <a:rPr lang="en-US" sz="2000" b="1" dirty="0" err="1" smtClean="0">
                  <a:effectLst/>
                </a:rPr>
                <a:t>Thực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hiện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các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nhiệm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vụ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trọng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tâm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năm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2014 - 2015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2600" y="3352800"/>
            <a:ext cx="2286000" cy="2667000"/>
            <a:chOff x="5562600" y="3352800"/>
            <a:chExt cx="2286000" cy="2667000"/>
          </a:xfrm>
        </p:grpSpPr>
        <p:sp>
          <p:nvSpPr>
            <p:cNvPr id="71683" name="AutoShape 3"/>
            <p:cNvSpPr>
              <a:spLocks noChangeArrowheads="1"/>
            </p:cNvSpPr>
            <p:nvPr/>
          </p:nvSpPr>
          <p:spPr bwMode="auto">
            <a:xfrm>
              <a:off x="55626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99" name="Text Box 19"/>
            <p:cNvSpPr txBox="1">
              <a:spLocks noChangeArrowheads="1"/>
            </p:cNvSpPr>
            <p:nvPr/>
          </p:nvSpPr>
          <p:spPr bwMode="auto">
            <a:xfrm>
              <a:off x="5810250" y="3581400"/>
              <a:ext cx="2038350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>
                  <a:effectLst/>
                </a:rPr>
                <a:t>2. </a:t>
              </a:r>
              <a:r>
                <a:rPr lang="en-US" sz="2000" b="1" dirty="0" err="1" smtClean="0">
                  <a:effectLst/>
                </a:rPr>
                <a:t>Kết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quả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thi</a:t>
              </a:r>
              <a:r>
                <a:rPr lang="en-US" sz="2000" b="1" dirty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đua</a:t>
              </a:r>
              <a:r>
                <a:rPr lang="en-US" sz="2000" b="1" dirty="0">
                  <a:effectLst/>
                </a:rPr>
                <a:t> </a:t>
              </a:r>
              <a:endParaRPr lang="en-US" sz="2000" b="1" dirty="0" smtClean="0">
                <a:effectLst/>
              </a:endParaRPr>
            </a:p>
            <a:p>
              <a:pPr algn="ctr" eaLnBrk="0" hangingPunct="0"/>
              <a:r>
                <a:rPr lang="en-US" sz="2000" b="1" dirty="0" err="1" smtClean="0">
                  <a:effectLst/>
                </a:rPr>
                <a:t>năm</a:t>
              </a:r>
              <a:r>
                <a:rPr lang="en-US" sz="2000" b="1" dirty="0" smtClean="0">
                  <a:effectLst/>
                </a:rPr>
                <a:t> </a:t>
              </a:r>
              <a:r>
                <a:rPr lang="en-US" sz="2000" b="1" dirty="0" err="1">
                  <a:effectLst/>
                </a:rPr>
                <a:t>học</a:t>
              </a:r>
              <a:r>
                <a:rPr lang="en-US" sz="2000" b="1" dirty="0">
                  <a:effectLst/>
                </a:rPr>
                <a:t> 2014 – </a:t>
              </a:r>
              <a:r>
                <a:rPr lang="en-US" sz="2000" b="1" dirty="0" smtClean="0">
                  <a:effectLst/>
                </a:rPr>
                <a:t>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animBg="1"/>
      <p:bldP spid="7168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67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68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595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19812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3716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514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032000" y="35814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29"/>
                <a:ext cx="974" cy="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smtClean="0">
                    <a:effectLst/>
                    <a:latin typeface="Arial" pitchFamily="34" charset="0"/>
                    <a:cs typeface="Arial" pitchFamily="34" charset="0"/>
                  </a:rPr>
                  <a:t>Nhà trường đạt “Tập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35814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đạt </a:t>
              </a:r>
              <a:r>
                <a:rPr lang="en-US" sz="200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“Vững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35814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613"/>
              <a:ext cx="891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effectLst/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err="1" smtClean="0">
                  <a:effectLst/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smtClean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smtClean="0">
                  <a:effectLst/>
                  <a:latin typeface="Arial" pitchFamily="34" charset="0"/>
                  <a:cs typeface="Arial" pitchFamily="34" charset="0"/>
                </a:rPr>
                <a:t>“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effectLst/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effectLst/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36576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65"/>
              <a:chOff x="2400" y="1488"/>
              <a:chExt cx="1152" cy="115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678"/>
                <a:ext cx="977" cy="9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err="1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37338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860"/>
                <a:ext cx="907" cy="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smtClean="0">
                    <a:solidFill>
                      <a:srgbClr val="FFFF00"/>
                    </a:solidFill>
                    <a:effectLst/>
                    <a:latin typeface="Arial" charset="0"/>
                  </a:rPr>
                  <a:t>bộ đạt 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“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nimBg="1"/>
      <p:bldP spid="102404" grpId="0" animBg="1"/>
      <p:bldP spid="1024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487508" y="1981200"/>
            <a:ext cx="812309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438400" y="47021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702166"/>
            <a:ext cx="1828800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err="1" smtClean="0">
                <a:effectLst/>
              </a:rPr>
              <a:t>xuất</a:t>
            </a:r>
            <a:r>
              <a:rPr lang="en-US" sz="2400" smtClean="0">
                <a:effectLst/>
              </a:rPr>
              <a:t> </a:t>
            </a:r>
            <a:r>
              <a:rPr lang="en-US" sz="2400" smtClean="0">
                <a:effectLst/>
              </a:rPr>
              <a:t>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 rot="5400000">
            <a:off x="1015206" y="4299744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 rot="5400000">
            <a:off x="3149600" y="4300537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430212" y="2578100"/>
            <a:ext cx="1703388" cy="1687513"/>
            <a:chOff x="430212" y="2578100"/>
            <a:chExt cx="1703388" cy="1687513"/>
          </a:xfrm>
        </p:grpSpPr>
        <p:sp>
          <p:nvSpPr>
            <p:cNvPr id="51" name="Oval 13"/>
            <p:cNvSpPr>
              <a:spLocks noChangeArrowheads="1"/>
            </p:cNvSpPr>
            <p:nvPr/>
          </p:nvSpPr>
          <p:spPr bwMode="gray">
            <a:xfrm>
              <a:off x="430212" y="2578100"/>
              <a:ext cx="1703388" cy="168751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492125" y="26876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3" name="Oval 16"/>
            <p:cNvSpPr>
              <a:spLocks noChangeArrowheads="1"/>
            </p:cNvSpPr>
            <p:nvPr/>
          </p:nvSpPr>
          <p:spPr bwMode="gray">
            <a:xfrm>
              <a:off x="493713" y="26908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7"/>
            <p:cNvSpPr>
              <a:spLocks noChangeArrowheads="1"/>
            </p:cNvSpPr>
            <p:nvPr/>
          </p:nvSpPr>
          <p:spPr bwMode="gray">
            <a:xfrm>
              <a:off x="566738" y="27622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55" name="Group 18"/>
            <p:cNvGrpSpPr>
              <a:grpSpLocks/>
            </p:cNvGrpSpPr>
            <p:nvPr/>
          </p:nvGrpSpPr>
          <p:grpSpPr bwMode="auto">
            <a:xfrm>
              <a:off x="587375" y="2781300"/>
              <a:ext cx="1290638" cy="1277938"/>
              <a:chOff x="4166" y="1706"/>
              <a:chExt cx="1252" cy="1252"/>
            </a:xfrm>
          </p:grpSpPr>
          <p:sp>
            <p:nvSpPr>
              <p:cNvPr id="5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5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" name="Text Box 38"/>
            <p:cNvSpPr txBox="1">
              <a:spLocks noChangeArrowheads="1"/>
            </p:cNvSpPr>
            <p:nvPr/>
          </p:nvSpPr>
          <p:spPr bwMode="gray">
            <a:xfrm>
              <a:off x="647700" y="3035300"/>
              <a:ext cx="11429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15 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ĐƠN </a:t>
              </a:r>
              <a:r>
                <a:rPr lang="en-US" sz="1600" b="1" smtClean="0">
                  <a:effectLst/>
                </a:rPr>
                <a:t>VỊ đạt 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01899" y="2647950"/>
            <a:ext cx="1703388" cy="1687512"/>
            <a:chOff x="2844800" y="2582863"/>
            <a:chExt cx="1703388" cy="1687512"/>
          </a:xfrm>
        </p:grpSpPr>
        <p:sp>
          <p:nvSpPr>
            <p:cNvPr id="60" name="Oval 23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" name="Oval 24"/>
            <p:cNvSpPr>
              <a:spLocks noChangeArrowheads="1"/>
            </p:cNvSpPr>
            <p:nvPr/>
          </p:nvSpPr>
          <p:spPr bwMode="gray">
            <a:xfrm>
              <a:off x="2844800" y="2582863"/>
              <a:ext cx="1703388" cy="168751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2" name="Oval 25"/>
            <p:cNvSpPr>
              <a:spLocks noChangeArrowheads="1"/>
            </p:cNvSpPr>
            <p:nvPr/>
          </p:nvSpPr>
          <p:spPr bwMode="gray">
            <a:xfrm>
              <a:off x="2955925" y="269398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26"/>
            <p:cNvSpPr>
              <a:spLocks noChangeArrowheads="1"/>
            </p:cNvSpPr>
            <p:nvPr/>
          </p:nvSpPr>
          <p:spPr bwMode="gray">
            <a:xfrm>
              <a:off x="2957513" y="269557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27"/>
            <p:cNvSpPr>
              <a:spLocks noChangeArrowheads="1"/>
            </p:cNvSpPr>
            <p:nvPr/>
          </p:nvSpPr>
          <p:spPr bwMode="gray">
            <a:xfrm>
              <a:off x="3028950" y="2765425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65" name="Group 28"/>
            <p:cNvGrpSpPr>
              <a:grpSpLocks/>
            </p:cNvGrpSpPr>
            <p:nvPr/>
          </p:nvGrpSpPr>
          <p:grpSpPr bwMode="auto">
            <a:xfrm>
              <a:off x="3051175" y="2781300"/>
              <a:ext cx="1290638" cy="1277938"/>
              <a:chOff x="4166" y="1706"/>
              <a:chExt cx="1252" cy="1252"/>
            </a:xfrm>
          </p:grpSpPr>
          <p:sp>
            <p:nvSpPr>
              <p:cNvPr id="66" name="Oval 2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7" name="Oval 3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8" name="Oval 3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69" name="Oval 3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6" name="Text Box 39"/>
            <p:cNvSpPr txBox="1">
              <a:spLocks noChangeArrowheads="1"/>
            </p:cNvSpPr>
            <p:nvPr/>
          </p:nvSpPr>
          <p:spPr bwMode="gray">
            <a:xfrm>
              <a:off x="3200400" y="2982913"/>
              <a:ext cx="1066799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18 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ĐƠN </a:t>
              </a:r>
              <a:r>
                <a:rPr lang="en-US" sz="1600" b="1" smtClean="0">
                  <a:effectLst/>
                </a:rPr>
                <a:t>VỊ đạt</a:t>
              </a:r>
              <a:endParaRPr lang="en-US" sz="16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8038" y="2590800"/>
            <a:ext cx="1706562" cy="1687512"/>
            <a:chOff x="5307013" y="2582863"/>
            <a:chExt cx="1706562" cy="1687512"/>
          </a:xfrm>
        </p:grpSpPr>
        <p:sp>
          <p:nvSpPr>
            <p:cNvPr id="46" name="Oval 8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9"/>
            <p:cNvSpPr>
              <a:spLocks noChangeArrowheads="1"/>
            </p:cNvSpPr>
            <p:nvPr/>
          </p:nvSpPr>
          <p:spPr bwMode="gray">
            <a:xfrm>
              <a:off x="5307013" y="2582863"/>
              <a:ext cx="1703387" cy="168751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8" name="Oval 10"/>
            <p:cNvSpPr>
              <a:spLocks noChangeArrowheads="1"/>
            </p:cNvSpPr>
            <p:nvPr/>
          </p:nvSpPr>
          <p:spPr bwMode="gray">
            <a:xfrm>
              <a:off x="5443538" y="2693988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" name="Oval 11"/>
            <p:cNvSpPr>
              <a:spLocks noChangeArrowheads="1"/>
            </p:cNvSpPr>
            <p:nvPr/>
          </p:nvSpPr>
          <p:spPr bwMode="gray">
            <a:xfrm>
              <a:off x="5532438" y="2701925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2"/>
            <p:cNvSpPr>
              <a:spLocks noChangeArrowheads="1"/>
            </p:cNvSpPr>
            <p:nvPr/>
          </p:nvSpPr>
          <p:spPr bwMode="gray">
            <a:xfrm>
              <a:off x="5586413" y="2765425"/>
              <a:ext cx="1335087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0" name="Group 33"/>
            <p:cNvGrpSpPr>
              <a:grpSpLocks/>
            </p:cNvGrpSpPr>
            <p:nvPr/>
          </p:nvGrpSpPr>
          <p:grpSpPr bwMode="auto">
            <a:xfrm>
              <a:off x="5597525" y="2781300"/>
              <a:ext cx="1292225" cy="1277938"/>
              <a:chOff x="4166" y="1706"/>
              <a:chExt cx="1252" cy="1252"/>
            </a:xfrm>
          </p:grpSpPr>
          <p:sp>
            <p:nvSpPr>
              <p:cNvPr id="71" name="Oval 3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" name="Oval 3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" name="Oval 3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4" name="Oval 3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7" name="Text Box 40"/>
            <p:cNvSpPr txBox="1">
              <a:spLocks noChangeArrowheads="1"/>
            </p:cNvSpPr>
            <p:nvPr/>
          </p:nvSpPr>
          <p:spPr bwMode="gray">
            <a:xfrm>
              <a:off x="5734213" y="2895600"/>
              <a:ext cx="1096800" cy="1077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smtClean="0">
                  <a:effectLst/>
                </a:rPr>
                <a:t>11     TỔ CĐ, CĐBP đạt</a:t>
              </a:r>
              <a:endParaRPr lang="en-US" sz="1600" b="1" dirty="0" smtClean="0">
                <a:effectLst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34200" y="2578100"/>
            <a:ext cx="1703388" cy="1687513"/>
            <a:chOff x="7099300" y="2578100"/>
            <a:chExt cx="1703388" cy="1687513"/>
          </a:xfrm>
        </p:grpSpPr>
        <p:sp>
          <p:nvSpPr>
            <p:cNvPr id="91" name="Oval 13"/>
            <p:cNvSpPr>
              <a:spLocks noChangeArrowheads="1"/>
            </p:cNvSpPr>
            <p:nvPr/>
          </p:nvSpPr>
          <p:spPr bwMode="gray">
            <a:xfrm>
              <a:off x="7099300" y="2578100"/>
              <a:ext cx="1703388" cy="168751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92" name="Oval 15"/>
            <p:cNvSpPr>
              <a:spLocks noChangeArrowheads="1"/>
            </p:cNvSpPr>
            <p:nvPr/>
          </p:nvSpPr>
          <p:spPr bwMode="gray">
            <a:xfrm>
              <a:off x="7210425" y="2611438"/>
              <a:ext cx="1481138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3" name="Oval 16"/>
            <p:cNvSpPr>
              <a:spLocks noChangeArrowheads="1"/>
            </p:cNvSpPr>
            <p:nvPr/>
          </p:nvSpPr>
          <p:spPr bwMode="gray">
            <a:xfrm>
              <a:off x="7212013" y="2614613"/>
              <a:ext cx="1481137" cy="146685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4" name="Oval 17"/>
            <p:cNvSpPr>
              <a:spLocks noChangeArrowheads="1"/>
            </p:cNvSpPr>
            <p:nvPr/>
          </p:nvSpPr>
          <p:spPr bwMode="gray">
            <a:xfrm>
              <a:off x="7285038" y="2686050"/>
              <a:ext cx="1333500" cy="1320800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95" name="Group 18"/>
            <p:cNvGrpSpPr>
              <a:grpSpLocks/>
            </p:cNvGrpSpPr>
            <p:nvPr/>
          </p:nvGrpSpPr>
          <p:grpSpPr bwMode="auto">
            <a:xfrm>
              <a:off x="7305675" y="2705100"/>
              <a:ext cx="1290638" cy="1277938"/>
              <a:chOff x="4166" y="1706"/>
              <a:chExt cx="1252" cy="1252"/>
            </a:xfrm>
          </p:grpSpPr>
          <p:sp>
            <p:nvSpPr>
              <p:cNvPr id="96" name="Oval 1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7" name="Oval 2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8" name="Oval 2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9" name="Oval 2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00" name="Text Box 38"/>
            <p:cNvSpPr txBox="1">
              <a:spLocks noChangeArrowheads="1"/>
            </p:cNvSpPr>
            <p:nvPr/>
          </p:nvSpPr>
          <p:spPr bwMode="gray">
            <a:xfrm>
              <a:off x="7366000" y="2819400"/>
              <a:ext cx="1142999" cy="10772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600" b="1" dirty="0" smtClean="0">
                  <a:effectLst/>
                </a:rPr>
                <a:t>6</a:t>
              </a:r>
            </a:p>
            <a:p>
              <a:pPr algn="ctr" eaLnBrk="0" hangingPunct="0"/>
              <a:r>
                <a:rPr lang="en-US" sz="1600" b="1" smtClean="0">
                  <a:effectLst/>
                </a:rPr>
                <a:t>TỔ </a:t>
              </a:r>
              <a:r>
                <a:rPr lang="en-US" sz="1600" b="1">
                  <a:effectLst/>
                </a:rPr>
                <a:t>CĐ, CĐBP đạt</a:t>
              </a:r>
              <a:endParaRPr lang="en-US" sz="1600" b="1" dirty="0">
                <a:effectLst/>
              </a:endParaRPr>
            </a:p>
          </p:txBody>
        </p:sp>
      </p:grpSp>
      <p:sp>
        <p:nvSpPr>
          <p:cNvPr id="101" name="Chevron 100"/>
          <p:cNvSpPr/>
          <p:nvPr/>
        </p:nvSpPr>
        <p:spPr bwMode="auto">
          <a:xfrm rot="5400000">
            <a:off x="5334000" y="4267200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5400000">
            <a:off x="7620000" y="4267200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9" name="AutoShape 2"/>
          <p:cNvSpPr>
            <a:spLocks noChangeArrowheads="1"/>
          </p:cNvSpPr>
          <p:nvPr/>
        </p:nvSpPr>
        <p:spPr bwMode="auto">
          <a:xfrm>
            <a:off x="4619625" y="4702166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smtClean="0">
                <a:effectLst/>
              </a:rPr>
              <a:t>Vững mạnh xuất sắc</a:t>
            </a:r>
            <a:endParaRPr lang="en-US" sz="2400" dirty="0">
              <a:effectLst/>
            </a:endParaRPr>
          </a:p>
        </p:txBody>
      </p:sp>
      <p:sp>
        <p:nvSpPr>
          <p:cNvPr id="80" name="AutoShape 2"/>
          <p:cNvSpPr>
            <a:spLocks noChangeArrowheads="1"/>
          </p:cNvSpPr>
          <p:nvPr/>
        </p:nvSpPr>
        <p:spPr bwMode="auto">
          <a:xfrm>
            <a:off x="6962776" y="4724400"/>
            <a:ext cx="1839912" cy="1774834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smtClean="0">
                <a:effectLst/>
              </a:rPr>
              <a:t>Vững mạnh</a:t>
            </a:r>
            <a:endParaRPr lang="en-US" sz="24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nimBg="1"/>
      <p:bldP spid="102405" grpId="0"/>
      <p:bldP spid="41" grpId="0" animBg="1"/>
      <p:bldP spid="42" grpId="0" animBg="1"/>
      <p:bldP spid="44" grpId="0" animBg="1"/>
      <p:bldP spid="45" grpId="0" animBg="1"/>
      <p:bldP spid="101" grpId="0" animBg="1"/>
      <p:bldP spid="102" grpId="0" animBg="1"/>
      <p:bldP spid="79" grpId="0" animBg="1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5187013"/>
              </p:ext>
            </p:extLst>
          </p:nvPr>
        </p:nvGraphicFramePr>
        <p:xfrm>
          <a:off x="685800" y="2057400"/>
          <a:ext cx="7924800" cy="4029077"/>
        </p:xfrm>
        <a:graphic>
          <a:graphicData uri="http://schemas.openxmlformats.org/drawingml/2006/table">
            <a:tbl>
              <a:tblPr/>
              <a:tblGrid>
                <a:gridCol w="4889500"/>
                <a:gridCol w="1600200"/>
                <a:gridCol w="1435100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DANH HIỆU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SL (Người)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Verdana" pitchFamily="34" charset="0"/>
                        </a:rPr>
                        <a:t>(%)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95,89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TP (đề</a:t>
                      </a:r>
                      <a:r>
                        <a:rPr lang="en-US" sz="1800" b="1" kern="1200" baseline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nghị)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 khen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Bộ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 khen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Thủ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CP (đề nghị)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Xuất sắc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432</TotalTime>
  <Words>535</Words>
  <Application>Microsoft Office PowerPoint</Application>
  <PresentationFormat>On-screen Show (4:3)</PresentationFormat>
  <Paragraphs>69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cdb2004c010gl</vt:lpstr>
      <vt:lpstr>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Admin</cp:lastModifiedBy>
  <cp:revision>60</cp:revision>
  <dcterms:created xsi:type="dcterms:W3CDTF">2015-11-24T04:07:31Z</dcterms:created>
  <dcterms:modified xsi:type="dcterms:W3CDTF">2015-11-26T01:30:41Z</dcterms:modified>
</cp:coreProperties>
</file>